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26"/>
  </p:notesMasterIdLst>
  <p:sldIdLst>
    <p:sldId id="256" r:id="rId2"/>
    <p:sldId id="270" r:id="rId3"/>
    <p:sldId id="282" r:id="rId4"/>
    <p:sldId id="312" r:id="rId5"/>
    <p:sldId id="283" r:id="rId6"/>
    <p:sldId id="292" r:id="rId7"/>
    <p:sldId id="285" r:id="rId8"/>
    <p:sldId id="293" r:id="rId9"/>
    <p:sldId id="287" r:id="rId10"/>
    <p:sldId id="306" r:id="rId11"/>
    <p:sldId id="310" r:id="rId12"/>
    <p:sldId id="302" r:id="rId13"/>
    <p:sldId id="311" r:id="rId14"/>
    <p:sldId id="305" r:id="rId15"/>
    <p:sldId id="288" r:id="rId16"/>
    <p:sldId id="321" r:id="rId17"/>
    <p:sldId id="322" r:id="rId18"/>
    <p:sldId id="337" r:id="rId19"/>
    <p:sldId id="320" r:id="rId20"/>
    <p:sldId id="326" r:id="rId21"/>
    <p:sldId id="325" r:id="rId22"/>
    <p:sldId id="351" r:id="rId23"/>
    <p:sldId id="352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BB129-B25F-4F85-B7B5-C781967F3188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E2D7-8186-4C1C-BADA-5AC32C98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JOSA paper tau is the ratio of 2 variables (u1+sigma1*Y1) / (u2+sigma2*Y2) where Y1 and Y2 are 0 mean and unit variance auxiliary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9E2D7-8186-4C1C-BADA-5AC32C989C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JOSA paper tau is the ratio of 2 variables (u1+sigma1*Y1) / (u2+sigma2*Y2) where Y1 and Y2 are 0 mean and unit variance auxiliary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9E2D7-8186-4C1C-BADA-5AC32C989C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A7E3-0BCC-1C44-9F73-E782A3B3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5AFD9-B92F-F24A-892A-341FF3307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2EB94-01BD-154C-8818-BC2083CB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EE064-FBE5-6147-9203-A8CC6E6E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0EE0-9985-F143-97F1-D8B5295A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DA16-A5DB-E547-AB10-1BC38202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68B1A-7D44-8C4A-A209-D2A93F6B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85AF-06E7-9844-9A44-223C14D5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A3AC3-443E-354A-9A68-2035B083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BD28-2DA1-EC45-B3CF-909B8EC1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4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C0D99-7D17-734D-8399-6C1872610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BBD76-2349-5A4D-8E8E-2CB889283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B953-8362-6C43-8626-4130E4C1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01959-7EC4-A34F-B70D-D21504A6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AF5A-9614-1746-9579-2237F299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DD93-D927-1747-BFC7-E0848AAC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D41F8-256A-9F44-A528-FFF60D48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9366-3F65-F34E-AD96-04EF25D5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55E8C-A7AA-5B4E-B5E4-48423B8A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6B28-4C82-304D-A576-99468283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9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512B-AF83-BF4E-B20E-B86E820C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1C379-8EC4-334D-9412-655E7DD3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F6C74-D1AC-1A48-B4D8-7AAA0FBB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C852C-EF70-B740-B3B0-E4684AC1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B583-0750-4A48-A16A-146207B7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82E-E94C-DE4E-8A10-4CD4FB72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F6671-661E-E248-88EA-140107620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F5F8C-9A28-484D-B98C-09183CEAD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D90BF-5E7D-1C49-BDFA-4F31639A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529E9-7BB5-6442-A78A-6A72960D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B3BCE-6663-E148-B3AD-7D578F17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0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4892-2145-8346-BD46-EEFC289B2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A181-6799-F74F-BCD0-01A88BC46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1FCE-294A-C845-A8D5-FBFD15C17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2A99F-600F-AD48-89EC-B29DF6489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9EA82-A3EC-1443-8C34-237B6F6EC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08A30-6D68-D74F-944D-00AD3103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9F4A7-D6B1-2B42-BCCD-6B3251C4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67155-2099-C949-B25B-3E0E3475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0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8823-3A45-0348-8F82-03D3E51F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80643-741C-A046-AD5B-87F411E3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C0BB-F3FF-FD45-8A63-50B37373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64962-BFAB-1A49-91F7-87749A74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B4263-0EBB-EA41-AD1C-DC4185F2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3EF16-485B-F146-8E80-6EE4093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93BA-EF6B-A949-9D22-FFBA5B6A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CFD0-B203-BC4A-9EB4-349A5547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F469-FC39-8F4C-A07C-64A63EE18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6148C-340A-3248-B271-65FD62C85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14086-02A3-F242-A71D-FC7BF89B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B277A-5743-524F-8D38-73C2458D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09DB6-4767-DB4D-88D6-15684809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4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8798-0240-7A40-8C77-8ED3247F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A29DE-97AB-6442-BDA1-9A5D0ED5C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49027-0D2D-FE4D-8BBA-90C6991AA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5EB1F-6031-3A40-A36F-1656E992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4AE55-0BEF-1840-9FF1-AF86DC2B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F4BA9-E8FD-384D-AB47-C3807393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4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C12F7-65F7-F547-AC04-E85A3C36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AA5DB-D4BB-FE40-B235-1ECA150B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05043-0C91-9840-9064-CD34C718B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9/8/20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8298-9642-6643-AE23-0D05FC069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 right to University of Notre Dame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F2FC2-1D3F-CD46-9D49-B9CC4CD71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FDBB-B050-4907-82D6-7EA6F34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7.emf"/><Relationship Id="rId9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B59C-6FE2-4D4A-BA2F-276C7A968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2402"/>
            <a:ext cx="9144000" cy="15355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Denoising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655DD-5260-4D17-9665-800BD5A2D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4293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Varun Mannam</a:t>
            </a:r>
          </a:p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 department, University of Notre Dame </a:t>
            </a:r>
          </a:p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01/01/2020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B552D6-2898-8B4E-88EE-B3A52D22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CEFE2-E6A7-D149-98FD-9C0D9CA6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E5FF6-2379-4B4A-9938-F02EBA3F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7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86A-A68E-144F-86F9-30851465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8826"/>
            <a:ext cx="10515600" cy="85737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BPAE samples dataset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DF918-DE6B-E243-B390-6B142945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0B0960-3504-7C4A-A9AA-1D74C941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865E4-FB5D-4D46-9AF1-F6DE6230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42FAD-3209-DC42-BFBC-0A5ACEE0A211}"/>
              </a:ext>
            </a:extLst>
          </p:cNvPr>
          <p:cNvSpPr/>
          <p:nvPr/>
        </p:nvSpPr>
        <p:spPr>
          <a:xfrm rot="16200000">
            <a:off x="-2540215" y="3081081"/>
            <a:ext cx="6412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Noisy and denoised images (HSV)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5D0459-7127-5948-A56D-671A0933859E}"/>
              </a:ext>
            </a:extLst>
          </p:cNvPr>
          <p:cNvGrpSpPr/>
          <p:nvPr/>
        </p:nvGrpSpPr>
        <p:grpSpPr>
          <a:xfrm>
            <a:off x="2137369" y="38100"/>
            <a:ext cx="10003831" cy="6413500"/>
            <a:chOff x="2137369" y="38100"/>
            <a:chExt cx="10003831" cy="64135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D51E45-B623-8749-B23E-B32504EEDFE8}"/>
                </a:ext>
              </a:extLst>
            </p:cNvPr>
            <p:cNvGrpSpPr/>
            <p:nvPr/>
          </p:nvGrpSpPr>
          <p:grpSpPr>
            <a:xfrm>
              <a:off x="2743200" y="38100"/>
              <a:ext cx="9398000" cy="6413500"/>
              <a:chOff x="2743200" y="0"/>
              <a:chExt cx="9398000" cy="64135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F67DB90-9279-7242-9303-1BDF82548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3200" y="0"/>
                <a:ext cx="9398000" cy="342900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animal, fish, coral, star&#10;&#10;Description automatically generated">
                <a:extLst>
                  <a:ext uri="{FF2B5EF4-FFF2-40B4-BE49-F238E27FC236}">
                    <a16:creationId xmlns:a16="http://schemas.microsoft.com/office/drawing/2014/main" id="{E79283E6-C791-F04B-9283-5BC4B304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3429000"/>
                <a:ext cx="3086100" cy="2984500"/>
              </a:xfrm>
              <a:prstGeom prst="rect">
                <a:avLst/>
              </a:prstGeom>
            </p:spPr>
          </p:pic>
          <p:pic>
            <p:nvPicPr>
              <p:cNvPr id="9" name="Picture 8" descr="A star filled sky&#10;&#10;Description automatically generated">
                <a:extLst>
                  <a:ext uri="{FF2B5EF4-FFF2-40B4-BE49-F238E27FC236}">
                    <a16:creationId xmlns:a16="http://schemas.microsoft.com/office/drawing/2014/main" id="{C4A5BB4C-F0AB-4245-8B2C-A18B6323C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500" y="3429000"/>
                <a:ext cx="3086100" cy="2984500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star, object&#10;&#10;Description automatically generated">
                <a:extLst>
                  <a:ext uri="{FF2B5EF4-FFF2-40B4-BE49-F238E27FC236}">
                    <a16:creationId xmlns:a16="http://schemas.microsoft.com/office/drawing/2014/main" id="{86574BCF-23FB-B74A-BADC-B256E221C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7799" y="3418890"/>
                <a:ext cx="2984501" cy="299460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C47490-EA89-E240-82A3-6F8B2E561D68}"/>
                </a:ext>
              </a:extLst>
            </p:cNvPr>
            <p:cNvSpPr txBox="1"/>
            <p:nvPr/>
          </p:nvSpPr>
          <p:spPr>
            <a:xfrm rot="16200000">
              <a:off x="1758387" y="1627568"/>
              <a:ext cx="1127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Full frame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60483F-1D2B-D548-A27A-23C8B60D9B10}"/>
                </a:ext>
              </a:extLst>
            </p:cNvPr>
            <p:cNvSpPr txBox="1"/>
            <p:nvPr/>
          </p:nvSpPr>
          <p:spPr>
            <a:xfrm rot="16200000">
              <a:off x="2095577" y="4799080"/>
              <a:ext cx="517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ROI</a:t>
              </a: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04B6D7-45F4-5844-9F84-2F80E35A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8350C17-A957-3641-81DE-9F79DC26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59C225-C1D8-FF4E-B4D7-4D289B75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6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Metrics and comparison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819DF4-C821-A040-A8FD-643EE5E0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141" y="5457960"/>
            <a:ext cx="5272814" cy="4662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PSNR of the lifetime images in the same FOV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BCEBE1-FDB0-B64B-BCFB-38A6F840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557540"/>
              </p:ext>
            </p:extLst>
          </p:nvPr>
        </p:nvGraphicFramePr>
        <p:xfrm>
          <a:off x="456196" y="1622053"/>
          <a:ext cx="5385396" cy="324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238344906"/>
                    </a:ext>
                  </a:extLst>
                </a:gridCol>
                <a:gridCol w="1795132">
                  <a:extLst>
                    <a:ext uri="{9D8B030D-6E8A-4147-A177-3AD203B41FA5}">
                      <a16:colId xmlns:a16="http://schemas.microsoft.com/office/drawing/2014/main" val="110114232"/>
                    </a:ext>
                  </a:extLst>
                </a:gridCol>
                <a:gridCol w="1795132">
                  <a:extLst>
                    <a:ext uri="{9D8B030D-6E8A-4147-A177-3AD203B41FA5}">
                      <a16:colId xmlns:a16="http://schemas.microsoft.com/office/drawing/2014/main" val="292895309"/>
                    </a:ext>
                  </a:extLst>
                </a:gridCol>
              </a:tblGrid>
              <a:tr h="141150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 (dB) on the HSV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 (Structural Similarity index)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61014"/>
                  </a:ext>
                </a:extLst>
              </a:tr>
              <a:tr h="7549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Noisy lifetime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8.0485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0.0774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45488"/>
                  </a:ext>
                </a:extLst>
              </a:tr>
              <a:tr h="108325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Denoised lifetime image (at index 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9.8047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0.1066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33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B12183-CC22-A841-9DC2-F82ED8DD2B04}"/>
              </a:ext>
            </a:extLst>
          </p:cNvPr>
          <p:cNvSpPr txBox="1"/>
          <p:nvPr/>
        </p:nvSpPr>
        <p:spPr>
          <a:xfrm>
            <a:off x="598635" y="5030004"/>
            <a:ext cx="5514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PSNR is 1.7561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is decreased as time progress -&gt; shift in Z plane</a:t>
            </a:r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5DEA4BA2-FCB2-2C42-93DC-90AE238B8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46" y="767922"/>
            <a:ext cx="5965263" cy="4473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1094DA-92F7-234B-9AAF-FF8EAB8EC71F}"/>
              </a:ext>
            </a:extLst>
          </p:cNvPr>
          <p:cNvSpPr txBox="1"/>
          <p:nvPr/>
        </p:nvSpPr>
        <p:spPr>
          <a:xfrm>
            <a:off x="456196" y="5966158"/>
            <a:ext cx="1131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(over 50 image) input PSNR = 8.2068 dB, denoised PSNR = 9.9311 dB with average difference of 1.7243 dB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58B34-01D7-EA47-8B5C-2A2EF245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F3F3FDC-7DCA-AD4D-BD92-514618C2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B7A285-8C69-7D4D-A40F-74B94F22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0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42FAD-3209-DC42-BFBC-0A5ACEE0A211}"/>
              </a:ext>
            </a:extLst>
          </p:cNvPr>
          <p:cNvSpPr/>
          <p:nvPr/>
        </p:nvSpPr>
        <p:spPr>
          <a:xfrm rot="16200000">
            <a:off x="-2540215" y="2865638"/>
            <a:ext cx="64123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Noisy and denoised images (HSV)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registration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38D2DA-7153-F04C-A7C2-EC68083F22FB}"/>
              </a:ext>
            </a:extLst>
          </p:cNvPr>
          <p:cNvGrpSpPr/>
          <p:nvPr/>
        </p:nvGrpSpPr>
        <p:grpSpPr>
          <a:xfrm>
            <a:off x="2137369" y="34924"/>
            <a:ext cx="9865734" cy="6416675"/>
            <a:chOff x="2137369" y="34924"/>
            <a:chExt cx="9865734" cy="64166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15C422-4D92-5C4E-9560-90391DCF6580}"/>
                </a:ext>
              </a:extLst>
            </p:cNvPr>
            <p:cNvGrpSpPr/>
            <p:nvPr/>
          </p:nvGrpSpPr>
          <p:grpSpPr>
            <a:xfrm>
              <a:off x="2806700" y="34924"/>
              <a:ext cx="9196403" cy="6416675"/>
              <a:chOff x="3911599" y="34924"/>
              <a:chExt cx="8091504" cy="641667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5028080-E3F1-7041-ADA5-D82EB1010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11600" y="34924"/>
                <a:ext cx="8091503" cy="3597276"/>
              </a:xfrm>
              <a:prstGeom prst="rect">
                <a:avLst/>
              </a:prstGeom>
            </p:spPr>
          </p:pic>
          <p:pic>
            <p:nvPicPr>
              <p:cNvPr id="7" name="Picture 6" descr="A close up of a coral&#10;&#10;Description automatically generated">
                <a:extLst>
                  <a:ext uri="{FF2B5EF4-FFF2-40B4-BE49-F238E27FC236}">
                    <a16:creationId xmlns:a16="http://schemas.microsoft.com/office/drawing/2014/main" id="{8503385C-0C89-584E-A62F-F74B61E90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1599" y="3686174"/>
                <a:ext cx="2641601" cy="2765425"/>
              </a:xfrm>
              <a:prstGeom prst="rect">
                <a:avLst/>
              </a:prstGeom>
            </p:spPr>
          </p:pic>
          <p:pic>
            <p:nvPicPr>
              <p:cNvPr id="9" name="Picture 8" descr="A star filled sky&#10;&#10;Description automatically generated">
                <a:extLst>
                  <a:ext uri="{FF2B5EF4-FFF2-40B4-BE49-F238E27FC236}">
                    <a16:creationId xmlns:a16="http://schemas.microsoft.com/office/drawing/2014/main" id="{5BE63DF3-1555-4D4E-AE12-CA887552B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50" y="3686173"/>
                <a:ext cx="2641601" cy="2765425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star, object, sitting, cake&#10;&#10;Description automatically generated">
                <a:extLst>
                  <a:ext uri="{FF2B5EF4-FFF2-40B4-BE49-F238E27FC236}">
                    <a16:creationId xmlns:a16="http://schemas.microsoft.com/office/drawing/2014/main" id="{0C78744A-76A6-0349-97BA-EA09308BD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1501" y="3686172"/>
                <a:ext cx="2641602" cy="276542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06A30E-D2E5-2D42-967C-8711BB1C04F3}"/>
                </a:ext>
              </a:extLst>
            </p:cNvPr>
            <p:cNvSpPr txBox="1"/>
            <p:nvPr/>
          </p:nvSpPr>
          <p:spPr>
            <a:xfrm rot="16200000">
              <a:off x="1758387" y="1627568"/>
              <a:ext cx="1127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Full frame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59FE1F-33B2-2147-A6FB-5E85160C641C}"/>
                </a:ext>
              </a:extLst>
            </p:cNvPr>
            <p:cNvSpPr txBox="1"/>
            <p:nvPr/>
          </p:nvSpPr>
          <p:spPr>
            <a:xfrm rot="16200000">
              <a:off x="2095577" y="4799080"/>
              <a:ext cx="517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ROI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31BE277-8326-D94D-A22C-735668D0258E}"/>
              </a:ext>
            </a:extLst>
          </p:cNvPr>
          <p:cNvSpPr/>
          <p:nvPr/>
        </p:nvSpPr>
        <p:spPr>
          <a:xfrm>
            <a:off x="1972331" y="6451597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the artifacts as red cells in denoised image within the ROI?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8B0BC54-4FBC-EC48-8048-FFE96084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180676D-98CA-894E-B9D9-1592A341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CADDDB6-A453-8D4D-A6D3-5ED417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Metrics and comparison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819DF4-C821-A040-A8FD-643EE5E0E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141" y="5457960"/>
            <a:ext cx="5272814" cy="4662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PSNR of the lifetime images in the same FOV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BCEBE1-FDB0-B64B-BCFB-38A6F840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22775"/>
              </p:ext>
            </p:extLst>
          </p:nvPr>
        </p:nvGraphicFramePr>
        <p:xfrm>
          <a:off x="456196" y="1622053"/>
          <a:ext cx="5385396" cy="324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238344906"/>
                    </a:ext>
                  </a:extLst>
                </a:gridCol>
                <a:gridCol w="1795132">
                  <a:extLst>
                    <a:ext uri="{9D8B030D-6E8A-4147-A177-3AD203B41FA5}">
                      <a16:colId xmlns:a16="http://schemas.microsoft.com/office/drawing/2014/main" val="110114232"/>
                    </a:ext>
                  </a:extLst>
                </a:gridCol>
                <a:gridCol w="1795132">
                  <a:extLst>
                    <a:ext uri="{9D8B030D-6E8A-4147-A177-3AD203B41FA5}">
                      <a16:colId xmlns:a16="http://schemas.microsoft.com/office/drawing/2014/main" val="292895309"/>
                    </a:ext>
                  </a:extLst>
                </a:gridCol>
              </a:tblGrid>
              <a:tr h="141150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 (dB) on the HSV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 (Structural Similarity index)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61014"/>
                  </a:ext>
                </a:extLst>
              </a:tr>
              <a:tr h="7549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Noisy lifetime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12.9356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0.1209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45488"/>
                  </a:ext>
                </a:extLst>
              </a:tr>
              <a:tr h="108325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Denoised lifetime image (at index 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24.7218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0.5351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33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B12183-CC22-A841-9DC2-F82ED8DD2B04}"/>
              </a:ext>
            </a:extLst>
          </p:cNvPr>
          <p:cNvSpPr txBox="1"/>
          <p:nvPr/>
        </p:nvSpPr>
        <p:spPr>
          <a:xfrm>
            <a:off x="598635" y="5030004"/>
            <a:ext cx="361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PSNR is 11.7861 dB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5C985F75-AB59-D441-8F63-CE403FE5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78" y="839100"/>
            <a:ext cx="6053013" cy="4539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17C47F-8458-B24E-9475-7FA104CE0280}"/>
              </a:ext>
            </a:extLst>
          </p:cNvPr>
          <p:cNvSpPr txBox="1"/>
          <p:nvPr/>
        </p:nvSpPr>
        <p:spPr>
          <a:xfrm>
            <a:off x="456196" y="5966158"/>
            <a:ext cx="1177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(over 50 image) input PSNR = 14.4259 dB, denoised PSNR = 24.4810 dB with average difference of 10.0552 dB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922A78-03D3-0D48-B614-9DE4468D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2ADD14E-9C7B-074D-A445-B3C95D62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9D6C56-0A84-3E48-B6BB-A3AC7BDD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9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existing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341912"/>
            <a:ext cx="11083456" cy="507284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Lifetime noise type is not same as intensity noise, but we used the same machine learning intensity denoising model to denoise the lifetime.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preprocess step: Image registration is required since the stage movement is more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image registration, denoising performance is minimal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method: imregister with “rigid” method in MATLAB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Clearly, the denoising results with image registration shows there is an improvement of 9dB in PSNR between with and without denoising.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Artifacts: see the denoised lifetime images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7998E5A-ED42-C946-803E-045B80BD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C6B3B1-797B-334F-AD4B-232FD97D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81A0BD-B723-A741-87EC-30FF0F3DD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344" y="1092632"/>
                <a:ext cx="11083456" cy="532212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BPAE cells instead of mouse kidney (clear indication of improvement in lifetime)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denoise lifetime directly, denoise the G and S images and construct the lifetime using the following equation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∗(2∗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𝑚𝑜𝑑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modulation frequency (which is 80MHz in our experiment)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Questions: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show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and S images have the Poisson dominated noise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improvement in the denoised lifetime value compared to the old experiment?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are the limits of G and S used in the machine learning inference?</a:t>
                </a: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used G limits are: -0.1 to 1.1 and S limits are: -0.1 to 0.6, clipping the the G and S images and pass through the machine learning inference model. and reconstructed back the lifetime from 0 to 10nsec range.</a:t>
                </a:r>
              </a:p>
              <a:p>
                <a:pPr lvl="1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344" y="1092632"/>
                <a:ext cx="11083456" cy="5322128"/>
              </a:xfrm>
              <a:blipFill>
                <a:blip r:embed="rId3"/>
                <a:stretch>
                  <a:fillRect l="-458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48A99A-CC57-7A48-B2DE-195890D2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D3C1AD-E677-EC49-967F-A682F387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3A641A-F09C-5643-ACD8-ACCAA44E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5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denoising – Option3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344" y="1092632"/>
                <a:ext cx="11083456" cy="532212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BPAE cells instead of mouse kidney (clear indication of improvement in lifetime)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denoise lifetime directly, denoise the G and S images and construct the lifetime using the following equation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∗(2∗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𝑚𝑜𝑑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𝑚𝑜𝑑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modulation frequency (which is 80MHz in our experiment)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Questions: How to show </a:t>
                </a:r>
                <a:r>
                  <a:rPr 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and S images have the Poisson dominated noise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are the limits of G and S used in the machine learning inference?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improvement in the denoised lifetime value compared to the old experiment?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used G limits are: -0.1 to 1.1 and S limits are: -0.1 to 0.6, clipping the the G and S images and pass through the machine learning inference model and reconstructed back the lifetime from 0 to 10nsec range.</a:t>
                </a:r>
              </a:p>
              <a:p>
                <a:pPr lvl="1"/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344" y="1092632"/>
                <a:ext cx="11083456" cy="5322128"/>
              </a:xfrm>
              <a:blipFill>
                <a:blip r:embed="rId3"/>
                <a:stretch>
                  <a:fillRect l="-458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76A14-CA10-C24B-8E61-5668ABB4B6AC}"/>
                  </a:ext>
                </a:extLst>
              </p:cNvPr>
              <p:cNvSpPr txBox="1"/>
              <p:nvPr/>
            </p:nvSpPr>
            <p:spPr>
              <a:xfrm>
                <a:off x="760857" y="2967335"/>
                <a:ext cx="101766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Hint: In the JOSA paper, we define the lifetime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ratio of two variables U and V which has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So can we assume U and V are Gaussian distribution?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-&gt; NO, for any unknown distribution, we just consider the statistics of 1</a:t>
                </a:r>
                <a:r>
                  <a:rPr lang="en-US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2</a:t>
                </a:r>
                <a:r>
                  <a:rPr lang="en-US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moments.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76A14-CA10-C24B-8E61-5668ABB4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7" y="2967335"/>
                <a:ext cx="10176641" cy="923330"/>
              </a:xfrm>
              <a:prstGeom prst="rect">
                <a:avLst/>
              </a:prstGeom>
              <a:blipFill>
                <a:blip r:embed="rId4"/>
                <a:stretch>
                  <a:fillRect l="-62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3A951AA-6E5D-2641-986D-5388D81B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9F2512-2D78-9D41-A6A2-6CDA4258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EB0C7C-4098-2C42-9ACE-05356556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1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denoising: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39" y="1116060"/>
            <a:ext cx="10548077" cy="7008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block diagram of lifetime denoising is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879C3F-FD92-7248-9A09-C0A9CDC20B2E}"/>
              </a:ext>
            </a:extLst>
          </p:cNvPr>
          <p:cNvCxnSpPr>
            <a:cxnSpLocks/>
          </p:cNvCxnSpPr>
          <p:nvPr/>
        </p:nvCxnSpPr>
        <p:spPr>
          <a:xfrm>
            <a:off x="6778172" y="2293109"/>
            <a:ext cx="1277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796D1A2-8977-DF40-8DB6-98E6EBBB7706}"/>
              </a:ext>
            </a:extLst>
          </p:cNvPr>
          <p:cNvGrpSpPr/>
          <p:nvPr/>
        </p:nvGrpSpPr>
        <p:grpSpPr>
          <a:xfrm>
            <a:off x="3806808" y="1723094"/>
            <a:ext cx="4580779" cy="1140031"/>
            <a:chOff x="3157033" y="1614790"/>
            <a:chExt cx="4580779" cy="114003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2E1C15-8BAA-3245-8B37-77A46B79C3C1}"/>
                </a:ext>
              </a:extLst>
            </p:cNvPr>
            <p:cNvSpPr/>
            <p:nvPr/>
          </p:nvSpPr>
          <p:spPr>
            <a:xfrm>
              <a:off x="4100946" y="1614790"/>
              <a:ext cx="1995054" cy="1140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</a:t>
              </a:r>
            </a:p>
            <a:p>
              <a:pPr algn="ctr"/>
              <a:r>
                <a:rPr lang="en-US" dirty="0"/>
                <a:t>denoising (Noise2Noise)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70C209-059B-9241-B2A9-437DA90A3DD4}"/>
                </a:ext>
              </a:extLst>
            </p:cNvPr>
            <p:cNvCxnSpPr/>
            <p:nvPr/>
          </p:nvCxnSpPr>
          <p:spPr>
            <a:xfrm>
              <a:off x="3245923" y="2244182"/>
              <a:ext cx="855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154289-F90F-D346-BD31-BB0B4736E8BF}"/>
                </a:ext>
              </a:extLst>
            </p:cNvPr>
            <p:cNvSpPr txBox="1"/>
            <p:nvPr/>
          </p:nvSpPr>
          <p:spPr>
            <a:xfrm>
              <a:off x="3157033" y="1921016"/>
              <a:ext cx="89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 and S</a:t>
              </a:r>
            </a:p>
            <a:p>
              <a:r>
                <a:rPr lang="en-US" dirty="0"/>
                <a:t>images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BB9076-EEAE-9A4C-B8BA-5160A5DCC0F6}"/>
                </a:ext>
              </a:extLst>
            </p:cNvPr>
            <p:cNvSpPr txBox="1"/>
            <p:nvPr/>
          </p:nvSpPr>
          <p:spPr>
            <a:xfrm>
              <a:off x="6128397" y="1856681"/>
              <a:ext cx="1609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denoised</a:t>
              </a:r>
            </a:p>
            <a:p>
              <a:r>
                <a:rPr lang="en-US" dirty="0"/>
                <a:t>G and S images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B6993A-0200-4E41-B383-60EFC4C1252E}"/>
              </a:ext>
            </a:extLst>
          </p:cNvPr>
          <p:cNvSpPr txBox="1">
            <a:spLocks/>
          </p:cNvSpPr>
          <p:nvPr/>
        </p:nvSpPr>
        <p:spPr>
          <a:xfrm>
            <a:off x="679741" y="3079007"/>
            <a:ext cx="10548077" cy="70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block diagram of lifetime denoising is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9C0BB-1A54-434C-8E66-BA7EA083FB2F}"/>
              </a:ext>
            </a:extLst>
          </p:cNvPr>
          <p:cNvGrpSpPr/>
          <p:nvPr/>
        </p:nvGrpSpPr>
        <p:grpSpPr>
          <a:xfrm>
            <a:off x="2099779" y="3841121"/>
            <a:ext cx="8304762" cy="2404764"/>
            <a:chOff x="1648516" y="3870471"/>
            <a:chExt cx="8304762" cy="240476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3E0F72-E34C-BF4D-9B4F-56A32C535763}"/>
                </a:ext>
              </a:extLst>
            </p:cNvPr>
            <p:cNvSpPr/>
            <p:nvPr/>
          </p:nvSpPr>
          <p:spPr>
            <a:xfrm>
              <a:off x="4504990" y="3870471"/>
              <a:ext cx="1995054" cy="1140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</a:t>
              </a:r>
            </a:p>
            <a:p>
              <a:pPr algn="ctr"/>
              <a:r>
                <a:rPr lang="en-US" dirty="0"/>
                <a:t>denoising (Noise2Noise)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D30DE7-C6D7-4F40-9E0E-6CC5E8011D78}"/>
                </a:ext>
              </a:extLst>
            </p:cNvPr>
            <p:cNvCxnSpPr/>
            <p:nvPr/>
          </p:nvCxnSpPr>
          <p:spPr>
            <a:xfrm>
              <a:off x="1648516" y="4499434"/>
              <a:ext cx="855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2C4BD1-171C-0943-9DEE-117988727B0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044" y="4456357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1523E-1AA2-3D48-8502-B37684F6A2F0}"/>
                </a:ext>
              </a:extLst>
            </p:cNvPr>
            <p:cNvSpPr txBox="1"/>
            <p:nvPr/>
          </p:nvSpPr>
          <p:spPr>
            <a:xfrm>
              <a:off x="1737843" y="4176269"/>
              <a:ext cx="8963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Noisy</a:t>
              </a:r>
            </a:p>
            <a:p>
              <a:r>
                <a:rPr lang="en-US" dirty="0"/>
                <a:t>G and S</a:t>
              </a:r>
            </a:p>
            <a:p>
              <a:r>
                <a:rPr lang="en-US" dirty="0"/>
                <a:t>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2068E-C3BB-6244-8E3B-61330ED482AD}"/>
                </a:ext>
              </a:extLst>
            </p:cNvPr>
            <p:cNvSpPr txBox="1"/>
            <p:nvPr/>
          </p:nvSpPr>
          <p:spPr>
            <a:xfrm>
              <a:off x="8343863" y="4168685"/>
              <a:ext cx="1609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denoised</a:t>
              </a:r>
            </a:p>
            <a:p>
              <a:r>
                <a:rPr lang="en-US" dirty="0"/>
                <a:t>G and S images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EFF265-A716-0C48-9415-85C4BE53E71B}"/>
                </a:ext>
              </a:extLst>
            </p:cNvPr>
            <p:cNvSpPr/>
            <p:nvPr/>
          </p:nvSpPr>
          <p:spPr>
            <a:xfrm>
              <a:off x="2597516" y="4026729"/>
              <a:ext cx="1271649" cy="9837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</a:t>
              </a:r>
            </a:p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96FD0D-FFB7-0642-A84E-8F5ABCFB62EC}"/>
                </a:ext>
              </a:extLst>
            </p:cNvPr>
            <p:cNvSpPr/>
            <p:nvPr/>
          </p:nvSpPr>
          <p:spPr>
            <a:xfrm>
              <a:off x="7072214" y="3980205"/>
              <a:ext cx="1271649" cy="9837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process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5E2E87-D352-F14B-BF92-7B95EB05FE88}"/>
                </a:ext>
              </a:extLst>
            </p:cNvPr>
            <p:cNvCxnSpPr>
              <a:cxnSpLocks/>
            </p:cNvCxnSpPr>
            <p:nvPr/>
          </p:nvCxnSpPr>
          <p:spPr>
            <a:xfrm>
              <a:off x="8343863" y="4499434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4DA3E81-3118-644F-AFA7-9527F457F9BE}"/>
                </a:ext>
              </a:extLst>
            </p:cNvPr>
            <p:cNvCxnSpPr>
              <a:cxnSpLocks/>
            </p:cNvCxnSpPr>
            <p:nvPr/>
          </p:nvCxnSpPr>
          <p:spPr>
            <a:xfrm>
              <a:off x="3909070" y="4508848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4C15B1-9220-974D-93BF-61ACBD0D00A5}"/>
                </a:ext>
              </a:extLst>
            </p:cNvPr>
            <p:cNvSpPr txBox="1"/>
            <p:nvPr/>
          </p:nvSpPr>
          <p:spPr>
            <a:xfrm>
              <a:off x="1737843" y="5628904"/>
              <a:ext cx="308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limit the G and S within valid range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67473D-D196-124A-AA6D-22733C4B36FF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2824173" y="5010502"/>
              <a:ext cx="409168" cy="618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E7C1AF-D572-C04D-B8D8-C09CA503094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667" y="4925589"/>
              <a:ext cx="221172" cy="602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9B8A6-22C9-BE4E-8A45-E1776D22CC5C}"/>
                </a:ext>
              </a:extLst>
            </p:cNvPr>
            <p:cNvSpPr txBox="1"/>
            <p:nvPr/>
          </p:nvSpPr>
          <p:spPr>
            <a:xfrm>
              <a:off x="6063975" y="5504365"/>
              <a:ext cx="3081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restore the G and S images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547021-2C07-BA41-9AE1-25DF04990DA1}"/>
                </a:ext>
              </a:extLst>
            </p:cNvPr>
            <p:cNvSpPr txBox="1"/>
            <p:nvPr/>
          </p:nvSpPr>
          <p:spPr>
            <a:xfrm>
              <a:off x="3824829" y="4214561"/>
              <a:ext cx="7824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</a:t>
              </a:r>
            </a:p>
            <a:p>
              <a:r>
                <a:rPr lang="en-US" dirty="0"/>
                <a:t>.</a:t>
              </a:r>
              <a:r>
                <a:rPr lang="en-US" dirty="0" err="1"/>
                <a:t>tif</a:t>
              </a:r>
              <a:r>
                <a:rPr lang="en-US" dirty="0"/>
                <a:t> 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682C36-2A58-2A43-A292-44FDB4E39DC8}"/>
                </a:ext>
              </a:extLst>
            </p:cNvPr>
            <p:cNvSpPr txBox="1"/>
            <p:nvPr/>
          </p:nvSpPr>
          <p:spPr>
            <a:xfrm>
              <a:off x="6477198" y="4133191"/>
              <a:ext cx="554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</a:t>
              </a:r>
            </a:p>
            <a:p>
              <a:r>
                <a:rPr lang="en-US" dirty="0"/>
                <a:t>file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0FC62C-1F89-DC48-9999-C0832E4EF2F4}"/>
                  </a:ext>
                </a:extLst>
              </p:cNvPr>
              <p:cNvSpPr/>
              <p:nvPr/>
            </p:nvSpPr>
            <p:spPr>
              <a:xfrm>
                <a:off x="7523477" y="2934744"/>
                <a:ext cx="4479752" cy="667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𝑑𝑒𝑛𝑜𝑠𝑖𝑒𝑑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𝑑𝑒𝑛𝑜𝑖𝑠𝑒𝑑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𝑑𝑒𝑛𝑜𝑖𝑠𝑒𝑑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∗(2∗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𝑚𝑜𝑑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0FC62C-1F89-DC48-9999-C0832E4EF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477" y="2934744"/>
                <a:ext cx="4479752" cy="667427"/>
              </a:xfrm>
              <a:prstGeom prst="rect">
                <a:avLst/>
              </a:prstGeom>
              <a:blipFill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6BFEFC8-D134-F14A-B7EB-E915D980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B848C30-6028-3D4D-9440-289E4231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86A8493-436D-BB4B-9922-226AEC12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42FAD-3209-DC42-BFBC-0A5ACEE0A211}"/>
              </a:ext>
            </a:extLst>
          </p:cNvPr>
          <p:cNvSpPr/>
          <p:nvPr/>
        </p:nvSpPr>
        <p:spPr>
          <a:xfrm rot="16200000">
            <a:off x="-2540215" y="2865638"/>
            <a:ext cx="64123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Noisy and denoised images (HSV)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registration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G and S denoising</a:t>
            </a:r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C6D8794-A365-4242-8074-794ED2D9DCF9}"/>
              </a:ext>
            </a:extLst>
          </p:cNvPr>
          <p:cNvGrpSpPr/>
          <p:nvPr/>
        </p:nvGrpSpPr>
        <p:grpSpPr>
          <a:xfrm>
            <a:off x="2137369" y="26909"/>
            <a:ext cx="9546904" cy="6725876"/>
            <a:chOff x="2137369" y="26909"/>
            <a:chExt cx="9546904" cy="67258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05EF2D-E9F2-7247-906D-28E3AE1BD21A}"/>
                </a:ext>
              </a:extLst>
            </p:cNvPr>
            <p:cNvSpPr txBox="1"/>
            <p:nvPr/>
          </p:nvSpPr>
          <p:spPr>
            <a:xfrm rot="16200000">
              <a:off x="1758387" y="1637728"/>
              <a:ext cx="1127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Full frame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F3F81C-01A1-254A-9640-114FB524CCC2}"/>
                </a:ext>
              </a:extLst>
            </p:cNvPr>
            <p:cNvSpPr txBox="1"/>
            <p:nvPr/>
          </p:nvSpPr>
          <p:spPr>
            <a:xfrm rot="16200000">
              <a:off x="595429" y="4809240"/>
              <a:ext cx="351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ROI (100x100) at (position 225,300)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CA0D5D-D792-D64C-B4F7-B9163267CC6F}"/>
                </a:ext>
              </a:extLst>
            </p:cNvPr>
            <p:cNvSpPr txBox="1"/>
            <p:nvPr/>
          </p:nvSpPr>
          <p:spPr>
            <a:xfrm>
              <a:off x="3825401" y="26909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Noisy input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6FBBC8-FDF9-6F4B-BF17-A4FE0E04ED75}"/>
                </a:ext>
              </a:extLst>
            </p:cNvPr>
            <p:cNvSpPr txBox="1"/>
            <p:nvPr/>
          </p:nvSpPr>
          <p:spPr>
            <a:xfrm>
              <a:off x="6615805" y="30808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Denoised output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FB3228-9BC8-4C4D-BBA8-AAAA16CBDBCE}"/>
                </a:ext>
              </a:extLst>
            </p:cNvPr>
            <p:cNvSpPr txBox="1"/>
            <p:nvPr/>
          </p:nvSpPr>
          <p:spPr>
            <a:xfrm>
              <a:off x="9902027" y="26909"/>
              <a:ext cx="76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CBABEE-2C5F-EF48-B35F-21F9214B522D}"/>
                </a:ext>
              </a:extLst>
            </p:cNvPr>
            <p:cNvGrpSpPr/>
            <p:nvPr/>
          </p:nvGrpSpPr>
          <p:grpSpPr>
            <a:xfrm>
              <a:off x="2815076" y="525494"/>
              <a:ext cx="8869197" cy="3106536"/>
              <a:chOff x="2815076" y="525494"/>
              <a:chExt cx="8869197" cy="3106536"/>
            </a:xfrm>
          </p:grpSpPr>
          <p:pic>
            <p:nvPicPr>
              <p:cNvPr id="3" name="Picture 2" descr="A picture containing grass, sitting, phone, large&#10;&#10;Description automatically generated">
                <a:extLst>
                  <a:ext uri="{FF2B5EF4-FFF2-40B4-BE49-F238E27FC236}">
                    <a16:creationId xmlns:a16="http://schemas.microsoft.com/office/drawing/2014/main" id="{58D37F2D-8B06-1842-AB8C-3CD9C67C6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5076" y="525494"/>
                <a:ext cx="2900131" cy="3086839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sitting, dark, colorful, phone&#10;&#10;Description automatically generated">
                <a:extLst>
                  <a:ext uri="{FF2B5EF4-FFF2-40B4-BE49-F238E27FC236}">
                    <a16:creationId xmlns:a16="http://schemas.microsoft.com/office/drawing/2014/main" id="{9B2DDB2A-C5C4-7044-A726-CA15715C8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608" y="544623"/>
                <a:ext cx="2900132" cy="3086839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sitting, colorful, dark, cake&#10;&#10;Description automatically generated">
                <a:extLst>
                  <a:ext uri="{FF2B5EF4-FFF2-40B4-BE49-F238E27FC236}">
                    <a16:creationId xmlns:a16="http://schemas.microsoft.com/office/drawing/2014/main" id="{0537D949-E3E6-3645-B113-E8FF9014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4141" y="525494"/>
                <a:ext cx="2900132" cy="3106536"/>
              </a:xfrm>
              <a:prstGeom prst="rect">
                <a:avLst/>
              </a:prstGeom>
            </p:spPr>
          </p:pic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4D02A07-2900-DD48-A018-C5730F077C14}"/>
                  </a:ext>
                </a:extLst>
              </p:cNvPr>
              <p:cNvSpPr/>
              <p:nvPr/>
            </p:nvSpPr>
            <p:spPr>
              <a:xfrm>
                <a:off x="4059112" y="2315817"/>
                <a:ext cx="602974" cy="606287"/>
              </a:xfrm>
              <a:prstGeom prst="round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FCC8ADD-772D-C44F-9AAE-98DD980E54E8}"/>
                  </a:ext>
                </a:extLst>
              </p:cNvPr>
              <p:cNvSpPr/>
              <p:nvPr/>
            </p:nvSpPr>
            <p:spPr>
              <a:xfrm>
                <a:off x="7085790" y="2345876"/>
                <a:ext cx="602974" cy="606287"/>
              </a:xfrm>
              <a:prstGeom prst="round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1473F807-A3F5-2C4D-BF74-A155A4B186B3}"/>
                  </a:ext>
                </a:extLst>
              </p:cNvPr>
              <p:cNvSpPr/>
              <p:nvPr/>
            </p:nvSpPr>
            <p:spPr>
              <a:xfrm>
                <a:off x="10089150" y="2315816"/>
                <a:ext cx="602974" cy="606287"/>
              </a:xfrm>
              <a:prstGeom prst="round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66CADCF-D189-B846-AE50-2CD55F3C9B92}"/>
                </a:ext>
              </a:extLst>
            </p:cNvPr>
            <p:cNvGrpSpPr/>
            <p:nvPr/>
          </p:nvGrpSpPr>
          <p:grpSpPr>
            <a:xfrm>
              <a:off x="2815075" y="3714340"/>
              <a:ext cx="8868336" cy="2726218"/>
              <a:chOff x="2815075" y="3714340"/>
              <a:chExt cx="8868336" cy="2726218"/>
            </a:xfrm>
          </p:grpSpPr>
          <p:pic>
            <p:nvPicPr>
              <p:cNvPr id="21" name="Picture 20" descr="A close up of a coral&#10;&#10;Description automatically generated">
                <a:extLst>
                  <a:ext uri="{FF2B5EF4-FFF2-40B4-BE49-F238E27FC236}">
                    <a16:creationId xmlns:a16="http://schemas.microsoft.com/office/drawing/2014/main" id="{E9421C1A-CE8B-CF4C-BD3E-D91C29DB2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5075" y="3714340"/>
                <a:ext cx="2900131" cy="2726217"/>
              </a:xfrm>
              <a:prstGeom prst="rect">
                <a:avLst/>
              </a:prstGeom>
            </p:spPr>
          </p:pic>
          <p:pic>
            <p:nvPicPr>
              <p:cNvPr id="57" name="Picture 56" descr="A picture containing animal, object, sitting, star&#10;&#10;Description automatically generated">
                <a:extLst>
                  <a:ext uri="{FF2B5EF4-FFF2-40B4-BE49-F238E27FC236}">
                    <a16:creationId xmlns:a16="http://schemas.microsoft.com/office/drawing/2014/main" id="{1314521A-2E05-7F42-BDCC-4C65D6886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607" y="3714342"/>
                <a:ext cx="2905119" cy="2726216"/>
              </a:xfrm>
              <a:prstGeom prst="rect">
                <a:avLst/>
              </a:prstGeom>
            </p:spPr>
          </p:pic>
          <p:pic>
            <p:nvPicPr>
              <p:cNvPr id="59" name="Picture 58" descr="A picture containing star, object&#10;&#10;Description automatically generated">
                <a:extLst>
                  <a:ext uri="{FF2B5EF4-FFF2-40B4-BE49-F238E27FC236}">
                    <a16:creationId xmlns:a16="http://schemas.microsoft.com/office/drawing/2014/main" id="{110791FA-0B49-8740-AFF5-C58167674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3281" y="3714340"/>
                <a:ext cx="2900130" cy="2726216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60000F2-495F-B34D-A3CD-099B34D4A2A7}"/>
              </a:ext>
            </a:extLst>
          </p:cNvPr>
          <p:cNvSpPr txBox="1"/>
          <p:nvPr/>
        </p:nvSpPr>
        <p:spPr>
          <a:xfrm>
            <a:off x="7558509" y="6500239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brightness in noisy intensity 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20383-9B89-AA45-8650-369A572D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A0643-1B1C-9848-9641-E5369231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ACB3F-2FE2-6246-8CC7-A2127B79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2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11083456" cy="5322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Noise type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 for lifetime denoising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at high level and low level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and post-process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metrics to compare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4227714-9E08-F947-947F-D26B2868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F6EC58-D7A1-044C-9884-A083CAFA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71F27A-A34B-BE43-BC9F-09005DC1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8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42FAD-3209-DC42-BFBC-0A5ACEE0A211}"/>
              </a:ext>
            </a:extLst>
          </p:cNvPr>
          <p:cNvSpPr/>
          <p:nvPr/>
        </p:nvSpPr>
        <p:spPr>
          <a:xfrm>
            <a:off x="244548" y="316633"/>
            <a:ext cx="102156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Noisy and denoised images (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registration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G and S denoising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31ACE-D72B-1749-814D-5458825D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721"/>
            <a:ext cx="12192000" cy="4415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47A4D-75B1-444E-B23E-6DE8522C4A6A}"/>
              </a:ext>
            </a:extLst>
          </p:cNvPr>
          <p:cNvSpPr txBox="1"/>
          <p:nvPr/>
        </p:nvSpPr>
        <p:spPr>
          <a:xfrm>
            <a:off x="4964426" y="1408403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Denoised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0B096-497A-8248-ABD9-5ED7A86D53C9}"/>
              </a:ext>
            </a:extLst>
          </p:cNvPr>
          <p:cNvSpPr txBox="1"/>
          <p:nvPr/>
        </p:nvSpPr>
        <p:spPr>
          <a:xfrm>
            <a:off x="8250648" y="1404504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46B3A-E538-2546-A2DD-5D729F5C8DA3}"/>
              </a:ext>
            </a:extLst>
          </p:cNvPr>
          <p:cNvSpPr txBox="1"/>
          <p:nvPr/>
        </p:nvSpPr>
        <p:spPr>
          <a:xfrm>
            <a:off x="2174022" y="140450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AFB97-B24E-3144-9693-5459A028F911}"/>
              </a:ext>
            </a:extLst>
          </p:cNvPr>
          <p:cNvSpPr txBox="1"/>
          <p:nvPr/>
        </p:nvSpPr>
        <p:spPr>
          <a:xfrm>
            <a:off x="9203523" y="1352806"/>
            <a:ext cx="25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 of tau: 0 to 10nsec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ADE5C6B-0CD2-2A48-A4C8-A507E612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C9479E-EAC3-024B-81C4-ED742850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D81CD1-A757-8341-8635-BDC18AF5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2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42FAD-3209-DC42-BFBC-0A5ACEE0A211}"/>
              </a:ext>
            </a:extLst>
          </p:cNvPr>
          <p:cNvSpPr/>
          <p:nvPr/>
        </p:nvSpPr>
        <p:spPr>
          <a:xfrm>
            <a:off x="244548" y="316633"/>
            <a:ext cx="37940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Noisy and denoised images (HSV)</a:t>
            </a:r>
          </a:p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registration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G and S denoising</a:t>
            </a:r>
            <a:endParaRPr lang="en-US" sz="2800" dirty="0"/>
          </a:p>
        </p:txBody>
      </p:sp>
      <p:pic>
        <p:nvPicPr>
          <p:cNvPr id="27" name="Picture 2" descr="8 NSd &#10;00 0 0 &#10;dläH Mopun' dO&quot;Saa SIOOL ">
            <a:extLst>
              <a:ext uri="{FF2B5EF4-FFF2-40B4-BE49-F238E27FC236}">
                <a16:creationId xmlns:a16="http://schemas.microsoft.com/office/drawing/2014/main" id="{DB0DA62B-8FE6-3C4B-A5FC-8FE8543B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16" y="136525"/>
            <a:ext cx="6995968" cy="626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ADAA0-76C7-C945-AF9C-8919749EAEB7}"/>
              </a:ext>
            </a:extLst>
          </p:cNvPr>
          <p:cNvSpPr txBox="1"/>
          <p:nvPr/>
        </p:nvSpPr>
        <p:spPr>
          <a:xfrm>
            <a:off x="532435" y="3229337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PSNR check?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32CF5-D90F-DD48-B5C7-F31F9360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EAC1B-694D-274C-84C4-E779A8E9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2879F-341B-E841-B52B-E750216A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mask area using ROIs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4523329" cy="5322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area marked in blue circle is the noise region in the phasor diagram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mask of this noisy region and remaining image is the valid pixels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the segments and save this image as “noisy-region” where pixel value is zero. otherwise it is valid region with pixel value of 255.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compute the metric (PSNR) for the selected region only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File Edit View Insert Tools Desktop Window &#10;bin•y mask tor region ">
            <a:extLst>
              <a:ext uri="{FF2B5EF4-FFF2-40B4-BE49-F238E27FC236}">
                <a16:creationId xmlns:a16="http://schemas.microsoft.com/office/drawing/2014/main" id="{C0FF4CE6-4094-864C-871D-885C6050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94" y="383720"/>
            <a:ext cx="6474106" cy="581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36C3D45-710A-EE41-9F41-A6C2AA8F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3D4034-CAF6-6B45-80E8-9520FF0C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F6EC76-F8AB-4440-A6D0-DCDBE05D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denoising (metric on the valid region of pixels in lifetime)</a:t>
            </a:r>
          </a:p>
        </p:txBody>
      </p:sp>
      <p:pic>
        <p:nvPicPr>
          <p:cNvPr id="13314" name="Picture 2" descr="Fi]e Edit View Тоо1' Desktop Wind0W &#10;PSNB Сол» а азоп &#10;Sampbe Мех &#10;PSNH &#10;• PSNa ">
            <a:extLst>
              <a:ext uri="{FF2B5EF4-FFF2-40B4-BE49-F238E27FC236}">
                <a16:creationId xmlns:a16="http://schemas.microsoft.com/office/drawing/2014/main" id="{3C4BE9ED-0A1C-8B43-AB25-D4108209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35" y="1092632"/>
            <a:ext cx="5821290" cy="51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8412F9-F0E9-A54F-9578-91C200579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5573892" cy="5322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PSNR of noisy input is 19.3551 dB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PSNR of denoised output is 27.6194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8.26dB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(average over 50 images)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Clearly, PSNR of ROI is greater than PSNR of full image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2F2B1-6503-A149-92F6-86C1247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4AD81-9C83-F947-A461-1A77DEB7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A035B-CE4D-674F-AEA6-5098CA20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4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7A84B6B-A9E9-9E40-8AA0-399666B13DBC}"/>
              </a:ext>
            </a:extLst>
          </p:cNvPr>
          <p:cNvGrpSpPr/>
          <p:nvPr/>
        </p:nvGrpSpPr>
        <p:grpSpPr>
          <a:xfrm>
            <a:off x="205806" y="201198"/>
            <a:ext cx="11611198" cy="6510987"/>
            <a:chOff x="138431" y="307073"/>
            <a:chExt cx="11611198" cy="651098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50624D-AB96-6F4E-8CA5-39B6FF9E1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4923" y="307074"/>
              <a:ext cx="3814706" cy="34082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FE1AF3B-CEF7-D24D-9EE5-35F78E75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676" y="307073"/>
              <a:ext cx="3814707" cy="3408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91A1A2-9EB9-D442-9223-9CDB734F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31" y="307074"/>
              <a:ext cx="3814706" cy="34082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C90461-903A-0240-BF75-643BF2CFE26B}"/>
                </a:ext>
              </a:extLst>
            </p:cNvPr>
            <p:cNvSpPr txBox="1"/>
            <p:nvPr/>
          </p:nvSpPr>
          <p:spPr>
            <a:xfrm>
              <a:off x="1811585" y="6417950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86E0-EA99-9C49-A976-22A449FEB402}"/>
                </a:ext>
              </a:extLst>
            </p:cNvPr>
            <p:cNvSpPr txBox="1"/>
            <p:nvPr/>
          </p:nvSpPr>
          <p:spPr>
            <a:xfrm>
              <a:off x="5702617" y="6417950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E33B4B-9F20-A34D-897E-507A67F308FE}"/>
                </a:ext>
              </a:extLst>
            </p:cNvPr>
            <p:cNvSpPr txBox="1"/>
            <p:nvPr/>
          </p:nvSpPr>
          <p:spPr>
            <a:xfrm>
              <a:off x="9608077" y="6417950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A0F846C-A051-0D40-82B3-1ED7E2C7CF9E}"/>
                </a:ext>
              </a:extLst>
            </p:cNvPr>
            <p:cNvSpPr/>
            <p:nvPr/>
          </p:nvSpPr>
          <p:spPr>
            <a:xfrm>
              <a:off x="1582343" y="2291497"/>
              <a:ext cx="640080" cy="640080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B22AAC4-392D-EE4B-95E5-F5776D270A9E}"/>
                </a:ext>
              </a:extLst>
            </p:cNvPr>
            <p:cNvSpPr/>
            <p:nvPr/>
          </p:nvSpPr>
          <p:spPr>
            <a:xfrm>
              <a:off x="5472070" y="2291497"/>
              <a:ext cx="640080" cy="640080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447C95-1033-A049-AE4B-A06D901861AE}"/>
                </a:ext>
              </a:extLst>
            </p:cNvPr>
            <p:cNvSpPr/>
            <p:nvPr/>
          </p:nvSpPr>
          <p:spPr>
            <a:xfrm>
              <a:off x="9385076" y="2291497"/>
              <a:ext cx="640080" cy="640080"/>
            </a:xfrm>
            <a:prstGeom prst="round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76EABD-3B43-DE43-9905-D1661155F238}"/>
                    </a:ext>
                  </a:extLst>
                </p:cNvPr>
                <p:cNvSpPr txBox="1"/>
                <p:nvPr/>
              </p:nvSpPr>
              <p:spPr>
                <a:xfrm>
                  <a:off x="2717551" y="3377125"/>
                  <a:ext cx="5863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28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976EABD-3B43-DE43-9905-D1661155F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7551" y="3377125"/>
                  <a:ext cx="586314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0305E1F-7CEE-3348-BCAA-33B0EA2E8B04}"/>
                </a:ext>
              </a:extLst>
            </p:cNvPr>
            <p:cNvCxnSpPr/>
            <p:nvPr/>
          </p:nvCxnSpPr>
          <p:spPr>
            <a:xfrm>
              <a:off x="2824657" y="3415625"/>
              <a:ext cx="365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747007-3E6F-104E-BC56-3CD2EDB525BD}"/>
                </a:ext>
              </a:extLst>
            </p:cNvPr>
            <p:cNvCxnSpPr/>
            <p:nvPr/>
          </p:nvCxnSpPr>
          <p:spPr>
            <a:xfrm>
              <a:off x="6827163" y="3397179"/>
              <a:ext cx="365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33823F-9676-FC4D-99CB-1B220CB11FB5}"/>
                </a:ext>
              </a:extLst>
            </p:cNvPr>
            <p:cNvCxnSpPr/>
            <p:nvPr/>
          </p:nvCxnSpPr>
          <p:spPr>
            <a:xfrm>
              <a:off x="10802397" y="3384610"/>
              <a:ext cx="365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A39CD18-4905-AC4C-A382-1DD8D66D6135}"/>
                    </a:ext>
                  </a:extLst>
                </p:cNvPr>
                <p:cNvSpPr txBox="1"/>
                <p:nvPr/>
              </p:nvSpPr>
              <p:spPr>
                <a:xfrm>
                  <a:off x="6716886" y="3365361"/>
                  <a:ext cx="5863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28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A39CD18-4905-AC4C-A382-1DD8D66D6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86" y="3365361"/>
                  <a:ext cx="586314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C436108-CE0C-3E4A-ABC4-5A839007A360}"/>
                    </a:ext>
                  </a:extLst>
                </p:cNvPr>
                <p:cNvSpPr txBox="1"/>
                <p:nvPr/>
              </p:nvSpPr>
              <p:spPr>
                <a:xfrm>
                  <a:off x="10692120" y="3355737"/>
                  <a:ext cx="58631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28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</m:oMath>
                  </a14:m>
                  <a:r>
                    <a:rPr lang="en-US" sz="12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C436108-CE0C-3E4A-ABC4-5A839007A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120" y="3355737"/>
                  <a:ext cx="586314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76EF3C-0841-5D43-A5A9-850FC2E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940" y="3753853"/>
              <a:ext cx="2645688" cy="2645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AB98BB-B78C-4A49-A697-DC000F3B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1185" y="3753853"/>
              <a:ext cx="2645688" cy="264568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1FC815-D4F3-B742-959C-808414C1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19432" y="3753853"/>
              <a:ext cx="2645688" cy="2645688"/>
            </a:xfrm>
            <a:prstGeom prst="rect">
              <a:avLst/>
            </a:prstGeom>
          </p:spPr>
        </p:pic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258CA6-2A55-C24F-A7C9-D2F10A78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5F3D5FF-9128-5446-A1E0-A537BB2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E4137BE-A9EC-574F-89F3-6525199E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8783121" cy="5322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Lifetime provides the additional contrast to the fluorescence intensity since it is independent of so many factors like power, concentration, movement of the animal etc.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 lifetime information is noisy with low-SNR.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our setup has the lifetime information extraction capability.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high SNR, lot of averages are required with in the same FOV, which takes more time and can affect photobleaching of the sample.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machine learning model to perform lifetime denoising like the intensity denoising [1], but the lifetime noise type is not same as intensity noise (which is combination of Poisson noise and Gaussian noise) [2].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63615-4CCE-914D-AEFB-DF7FCCDE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18" y="3003624"/>
            <a:ext cx="3253678" cy="2761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B47890-093B-E74E-8926-3DB151EBDE0D}"/>
              </a:ext>
            </a:extLst>
          </p:cNvPr>
          <p:cNvSpPr/>
          <p:nvPr/>
        </p:nvSpPr>
        <p:spPr>
          <a:xfrm>
            <a:off x="344558" y="5788851"/>
            <a:ext cx="11577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Zhang, Yide, Yinhao Zhu, Evan Nichols,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Qingfei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Wang,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Siyuan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Zhang, Cody Smith, and Scott Howard. "A poisson-gaussian denoising dataset with real fluorescence microscopy images."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pp. 11710-11718. 2019.</a:t>
            </a:r>
            <a:endParaRPr lang="en-US" sz="11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Zhang, Yide, Aamir A. Khan, Genevieve D. Vigil, and Scott S. Howard. "Investigation of signal-to-noise ratio in frequency-domain multiphoton fluorescence lifetime imaging microscopy." </a:t>
            </a:r>
            <a:r>
              <a:rPr lang="en-US" sz="11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JOSA A</a:t>
            </a:r>
            <a:r>
              <a:rPr lang="en-US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33, no. 7 (2016): B1-B11.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B47965-CD8B-6A43-8526-B49FB4D8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77DA38-F884-2E47-B7A1-6B6DE11C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A64B26-CBB8-374C-8397-B23F6E93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3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noise type observations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344" y="1189872"/>
                <a:ext cx="11083456" cy="516647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 of estimated lifetime is the ratio of mean lifetime and standard deviation of lifetime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Poisson dominated noise (ex: intensity), mean of noise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standard deviation of noise is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gives the SNR 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detected photons.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𝑑𝑒𝑡</m:t>
                                </m:r>
                              </m:sub>
                            </m:sSub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𝑑𝑒𝑡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JOSA paper,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also inversely proportional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we can assure that lifetime noisy type is also Poisson dominated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 with additional factor of true lifetime value.   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Also, from the F value which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this also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confirms that lifetime has Poisson dominated noise distribution.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56C1F-9BD3-4866-B6E3-B57579E6F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344" y="1189872"/>
                <a:ext cx="11083456" cy="5166478"/>
              </a:xfrm>
              <a:blipFill>
                <a:blip r:embed="rId2"/>
                <a:stretch>
                  <a:fillRect l="-458" t="-980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F7C3AF-8156-7341-B32B-0BAC791D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6" y="3429000"/>
            <a:ext cx="4551634" cy="262063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C477B2-C875-3F42-9A53-AA6448CD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89D01B-3AB9-CF40-A113-D1202B74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42DC1B-FCFC-6243-BEDA-5065CDA6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4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 for machine learning lifetime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189872"/>
            <a:ext cx="11083456" cy="5224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 the network from scratch with lifetime image dataset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capture the lot of images → only our setup has lifetime imaging capability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dataset takes longer time and photobleaching on the samples for longer acquisitions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cover all the microscopic modalities like in intensity denoising (widefield and confocal are missing here)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image registration to get the ground-truth image in each FOV (stage movement is more)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types are limited to only BPAE, mouse kidney and mouse brain here for fixed wavelength (800 nm): Zebrafish has lot of auto-fluorescence at 800nm.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new model takes lot of time to find best tuning parameters (like learning rate, optimizer, machine learning NN model (ex: U-Net/noise2noise model)).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and comparison with other methods takes more time.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7A80B31-162B-F14B-8102-CD2804C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6A9870-1B2C-714F-AE88-F9845B3A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D214F4-0D4E-B740-BDEA-C10FD733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7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11083456" cy="532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existed intensity denoising network (even the lifetime noise is not combination of Poisson and Gaussian noise) and test the lifetime denoising performance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inference is used here: collection of dataset and model training is avoided here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two-photon microscopy fixed cells (BPAE and mouse kidney)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with zebrafish samples (later)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pre and post process steps to convert the lifetime images for the network input and output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are required, i.e., the ground truth lifetime is required which can be obtained by averaging the samples with in the same FOV.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ground truth image, image registration is required if the stage movement is more with in the same FOV. 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8BF61F-D363-0A44-80A6-F508F82E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5B7AEA-C351-C441-98BF-CFF197CB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7DC315B-10E8-024C-9430-D8F84A3F7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9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denoising: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39" y="1116060"/>
            <a:ext cx="10548077" cy="7008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block diagram of lifetime denoising is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879C3F-FD92-7248-9A09-C0A9CDC20B2E}"/>
              </a:ext>
            </a:extLst>
          </p:cNvPr>
          <p:cNvCxnSpPr/>
          <p:nvPr/>
        </p:nvCxnSpPr>
        <p:spPr>
          <a:xfrm>
            <a:off x="6096000" y="2218452"/>
            <a:ext cx="855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796D1A2-8977-DF40-8DB6-98E6EBBB7706}"/>
              </a:ext>
            </a:extLst>
          </p:cNvPr>
          <p:cNvGrpSpPr/>
          <p:nvPr/>
        </p:nvGrpSpPr>
        <p:grpSpPr>
          <a:xfrm>
            <a:off x="3806808" y="1723094"/>
            <a:ext cx="4038466" cy="1140031"/>
            <a:chOff x="3157033" y="1614790"/>
            <a:chExt cx="4038466" cy="114003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2E1C15-8BAA-3245-8B37-77A46B79C3C1}"/>
                </a:ext>
              </a:extLst>
            </p:cNvPr>
            <p:cNvSpPr/>
            <p:nvPr/>
          </p:nvSpPr>
          <p:spPr>
            <a:xfrm>
              <a:off x="4100946" y="1614790"/>
              <a:ext cx="1995054" cy="1140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</a:t>
              </a:r>
            </a:p>
            <a:p>
              <a:pPr algn="ctr"/>
              <a:r>
                <a:rPr lang="en-US" dirty="0"/>
                <a:t>denoising (Noise2Noise)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70C209-059B-9241-B2A9-437DA90A3DD4}"/>
                </a:ext>
              </a:extLst>
            </p:cNvPr>
            <p:cNvCxnSpPr/>
            <p:nvPr/>
          </p:nvCxnSpPr>
          <p:spPr>
            <a:xfrm>
              <a:off x="3245923" y="2244182"/>
              <a:ext cx="855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154289-F90F-D346-BD31-BB0B4736E8BF}"/>
                </a:ext>
              </a:extLst>
            </p:cNvPr>
            <p:cNvSpPr txBox="1"/>
            <p:nvPr/>
          </p:nvSpPr>
          <p:spPr>
            <a:xfrm>
              <a:off x="3157033" y="1921016"/>
              <a:ext cx="943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Noisy</a:t>
              </a:r>
            </a:p>
            <a:p>
              <a:r>
                <a:rPr lang="en-US" dirty="0"/>
                <a:t>Lifetime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BB9076-EEAE-9A4C-B8BA-5160A5DCC0F6}"/>
                </a:ext>
              </a:extLst>
            </p:cNvPr>
            <p:cNvSpPr txBox="1"/>
            <p:nvPr/>
          </p:nvSpPr>
          <p:spPr>
            <a:xfrm>
              <a:off x="6150020" y="1924586"/>
              <a:ext cx="10454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denoised</a:t>
              </a:r>
            </a:p>
            <a:p>
              <a:r>
                <a:rPr lang="en-US" dirty="0"/>
                <a:t>Lifetime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B6993A-0200-4E41-B383-60EFC4C1252E}"/>
              </a:ext>
            </a:extLst>
          </p:cNvPr>
          <p:cNvSpPr txBox="1">
            <a:spLocks/>
          </p:cNvSpPr>
          <p:nvPr/>
        </p:nvSpPr>
        <p:spPr>
          <a:xfrm>
            <a:off x="679741" y="3079007"/>
            <a:ext cx="10548077" cy="70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block diagram of lifetime denoising is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9C0BB-1A54-434C-8E66-BA7EA083FB2F}"/>
              </a:ext>
            </a:extLst>
          </p:cNvPr>
          <p:cNvGrpSpPr/>
          <p:nvPr/>
        </p:nvGrpSpPr>
        <p:grpSpPr>
          <a:xfrm>
            <a:off x="2099779" y="3841121"/>
            <a:ext cx="7740826" cy="2557224"/>
            <a:chOff x="1648516" y="3870471"/>
            <a:chExt cx="7740826" cy="255722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3E0F72-E34C-BF4D-9B4F-56A32C535763}"/>
                </a:ext>
              </a:extLst>
            </p:cNvPr>
            <p:cNvSpPr/>
            <p:nvPr/>
          </p:nvSpPr>
          <p:spPr>
            <a:xfrm>
              <a:off x="4504990" y="3870471"/>
              <a:ext cx="1995054" cy="11400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 </a:t>
              </a:r>
            </a:p>
            <a:p>
              <a:pPr algn="ctr"/>
              <a:r>
                <a:rPr lang="en-US" dirty="0"/>
                <a:t>denoising (Noise2Noise)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D30DE7-C6D7-4F40-9E0E-6CC5E8011D78}"/>
                </a:ext>
              </a:extLst>
            </p:cNvPr>
            <p:cNvCxnSpPr/>
            <p:nvPr/>
          </p:nvCxnSpPr>
          <p:spPr>
            <a:xfrm>
              <a:off x="1648516" y="4499434"/>
              <a:ext cx="855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2C4BD1-171C-0943-9DEE-117988727B0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044" y="4456357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1523E-1AA2-3D48-8502-B37684F6A2F0}"/>
                </a:ext>
              </a:extLst>
            </p:cNvPr>
            <p:cNvSpPr txBox="1"/>
            <p:nvPr/>
          </p:nvSpPr>
          <p:spPr>
            <a:xfrm>
              <a:off x="1737843" y="4176269"/>
              <a:ext cx="9439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Noisy</a:t>
              </a:r>
            </a:p>
            <a:p>
              <a:r>
                <a:rPr lang="en-US" dirty="0"/>
                <a:t>Lifetime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2068E-C3BB-6244-8E3B-61330ED482AD}"/>
                </a:ext>
              </a:extLst>
            </p:cNvPr>
            <p:cNvSpPr txBox="1"/>
            <p:nvPr/>
          </p:nvSpPr>
          <p:spPr>
            <a:xfrm>
              <a:off x="8343863" y="4168685"/>
              <a:ext cx="10454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denoised</a:t>
              </a:r>
            </a:p>
            <a:p>
              <a:r>
                <a:rPr lang="en-US" dirty="0"/>
                <a:t>Lifetime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7EFF265-A716-0C48-9415-85C4BE53E71B}"/>
                </a:ext>
              </a:extLst>
            </p:cNvPr>
            <p:cNvSpPr/>
            <p:nvPr/>
          </p:nvSpPr>
          <p:spPr>
            <a:xfrm>
              <a:off x="2597516" y="4026729"/>
              <a:ext cx="1271649" cy="9837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</a:t>
              </a:r>
            </a:p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696FD0D-FFB7-0642-A84E-8F5ABCFB62EC}"/>
                </a:ext>
              </a:extLst>
            </p:cNvPr>
            <p:cNvSpPr/>
            <p:nvPr/>
          </p:nvSpPr>
          <p:spPr>
            <a:xfrm>
              <a:off x="7072214" y="3980205"/>
              <a:ext cx="1271649" cy="9837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 process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5E2E87-D352-F14B-BF92-7B95EB05FE88}"/>
                </a:ext>
              </a:extLst>
            </p:cNvPr>
            <p:cNvCxnSpPr>
              <a:cxnSpLocks/>
            </p:cNvCxnSpPr>
            <p:nvPr/>
          </p:nvCxnSpPr>
          <p:spPr>
            <a:xfrm>
              <a:off x="8343863" y="4499434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4DA3E81-3118-644F-AFA7-9527F457F9BE}"/>
                </a:ext>
              </a:extLst>
            </p:cNvPr>
            <p:cNvCxnSpPr>
              <a:cxnSpLocks/>
            </p:cNvCxnSpPr>
            <p:nvPr/>
          </p:nvCxnSpPr>
          <p:spPr>
            <a:xfrm>
              <a:off x="3909070" y="4508848"/>
              <a:ext cx="5721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4C15B1-9220-974D-93BF-61ACBD0D00A5}"/>
                </a:ext>
              </a:extLst>
            </p:cNvPr>
            <p:cNvSpPr txBox="1"/>
            <p:nvPr/>
          </p:nvSpPr>
          <p:spPr>
            <a:xfrm>
              <a:off x="1737843" y="5628904"/>
              <a:ext cx="308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limit the lifetime from 0 to 10nsec.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67473D-D196-124A-AA6D-22733C4B36FF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2824173" y="5010502"/>
              <a:ext cx="409168" cy="618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E7C1AF-D572-C04D-B8D8-C09CA5030946}"/>
                </a:ext>
              </a:extLst>
            </p:cNvPr>
            <p:cNvCxnSpPr>
              <a:cxnSpLocks/>
            </p:cNvCxnSpPr>
            <p:nvPr/>
          </p:nvCxnSpPr>
          <p:spPr>
            <a:xfrm>
              <a:off x="7604667" y="4925589"/>
              <a:ext cx="221172" cy="602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49B8A6-22C9-BE4E-8A45-E1776D22CC5C}"/>
                </a:ext>
              </a:extLst>
            </p:cNvPr>
            <p:cNvSpPr txBox="1"/>
            <p:nvPr/>
          </p:nvSpPr>
          <p:spPr>
            <a:xfrm>
              <a:off x="6063975" y="5504365"/>
              <a:ext cx="30813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restore the lifetime between 0 to 10nsec and use 1-4nsec in display of HSV image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547021-2C07-BA41-9AE1-25DF04990DA1}"/>
                </a:ext>
              </a:extLst>
            </p:cNvPr>
            <p:cNvSpPr txBox="1"/>
            <p:nvPr/>
          </p:nvSpPr>
          <p:spPr>
            <a:xfrm>
              <a:off x="3824829" y="4214561"/>
              <a:ext cx="7824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 </a:t>
              </a:r>
            </a:p>
            <a:p>
              <a:r>
                <a:rPr lang="en-US" dirty="0"/>
                <a:t>.</a:t>
              </a:r>
              <a:r>
                <a:rPr lang="en-US" dirty="0" err="1"/>
                <a:t>tif</a:t>
              </a:r>
              <a:r>
                <a:rPr lang="en-US" dirty="0"/>
                <a:t> 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682C36-2A58-2A43-A292-44FDB4E39DC8}"/>
                </a:ext>
              </a:extLst>
            </p:cNvPr>
            <p:cNvSpPr txBox="1"/>
            <p:nvPr/>
          </p:nvSpPr>
          <p:spPr>
            <a:xfrm>
              <a:off x="6420497" y="4133191"/>
              <a:ext cx="554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</a:t>
              </a:r>
            </a:p>
            <a:p>
              <a:r>
                <a:rPr lang="en-US" dirty="0"/>
                <a:t>file</a:t>
              </a:r>
            </a:p>
          </p:txBody>
        </p: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F51DF64-BB57-C747-B85D-E299E81B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8A6174-C7BC-EB46-9C53-6D3FD456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7053BEF-FDFC-CB4E-AC53-DBD8B059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9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189872"/>
            <a:ext cx="11083456" cy="52248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step: replace the pixels whose lifetime is above 10nsec and below 0nsec with 0nsec save to a 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or read the 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limit lifetime values between 0 to 10nsec (valid range) in python.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mouse kidney, the number of pixels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valid range is 98%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less than 2% is out of the range and in BPAE cells, the number of pixels within the valid range is 60% and around 40% is out of the range.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lifetime image by 10e-9 to get the image with in 0-1 range and passthrough the network for the denoised image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Postprocess step: add the value of 0.5 and multiply with 10nsec to get the denoised lifetime image. (within valid range)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lifetime of 1-4nsec to display the results in HSV mode.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84991F2-C45E-6146-8512-9F732994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E3A3AA-F3A0-B846-8701-B00BAC8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9C9D86F-6223-AC4D-8019-B5610C91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6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367-6580-48E0-99E6-C15314AA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8" y="245390"/>
            <a:ext cx="11009241" cy="94448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6C1F-9BD3-4866-B6E3-B57579E6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4" y="1092632"/>
            <a:ext cx="11083456" cy="53221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PSNR improvement is observed in the denoised result, since to the target image is also noisy due to the stage movement.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registration is required to align the images by correcting the stage movement.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virtual stack -&gt;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(need input of valid range)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Correct_3D_drift -&gt;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(need input of valid range)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imregister -&gt; Matlab (need input of valid range)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Matlab based image registration function (imregister()) with parameters: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[optimizer, metric] =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imregconfig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(‘monomodal’)  (all images are captured using the same sensor)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optimizer: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RegularStepGradientDescent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Properties: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GradientMagnitudeTolerance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1.000000e-06 -&gt; epsilon value to say it is reached the convergence,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MinimumStepLength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1.000000e-06 -&gt;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lr_min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(1e-8),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MaximumStepLength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1.000000e-02 -&gt; initial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1e-3,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MaximumIterations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500 -&gt; number of iterations (epochs),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RelaxationFactor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1.000000e-01 -&gt; learning rate (eta)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metric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MSE.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358131-493F-0641-9912-061C7D05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77CF8B-4431-604B-804E-8A1ADF1A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 right to University of Notre Dame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C8F51C-4112-D145-9ED7-41E2365C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CFDBB-B050-4907-82D6-7EA6F34979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7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</TotalTime>
  <Words>2354</Words>
  <Application>Microsoft Macintosh PowerPoint</Application>
  <PresentationFormat>Widescreen</PresentationFormat>
  <Paragraphs>294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Lifetime Denoising</vt:lpstr>
      <vt:lpstr>Outline</vt:lpstr>
      <vt:lpstr>Motivation</vt:lpstr>
      <vt:lpstr>Lifetime noise type observations </vt:lpstr>
      <vt:lpstr>Options for machine learning lifetime denoising</vt:lpstr>
      <vt:lpstr>Cont</vt:lpstr>
      <vt:lpstr>Lifetime denoising: Option2</vt:lpstr>
      <vt:lpstr>Cont..</vt:lpstr>
      <vt:lpstr>Image registration</vt:lpstr>
      <vt:lpstr>BPAE samples dataset</vt:lpstr>
      <vt:lpstr>PowerPoint Presentation</vt:lpstr>
      <vt:lpstr>Results: Metrics and comparison</vt:lpstr>
      <vt:lpstr>PowerPoint Presentation</vt:lpstr>
      <vt:lpstr>Results: Metrics and comparison</vt:lpstr>
      <vt:lpstr>Summary of existing methods</vt:lpstr>
      <vt:lpstr>Suggestions</vt:lpstr>
      <vt:lpstr>Lifetime denoising – Option3</vt:lpstr>
      <vt:lpstr>Lifetime denoising: Option3</vt:lpstr>
      <vt:lpstr>PowerPoint Presentation</vt:lpstr>
      <vt:lpstr>PowerPoint Presentation</vt:lpstr>
      <vt:lpstr>PowerPoint Presentation</vt:lpstr>
      <vt:lpstr>Select the mask area using ROIs</vt:lpstr>
      <vt:lpstr>Lifetime denoising (metric on the valid region of pixels in lifetime)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Presentation</dc:title>
  <dc:creator>Venkata Varunbabu Mannam</dc:creator>
  <cp:lastModifiedBy>Venkata Varunbabu Mannam</cp:lastModifiedBy>
  <cp:revision>649</cp:revision>
  <cp:lastPrinted>2019-10-09T14:04:00Z</cp:lastPrinted>
  <dcterms:created xsi:type="dcterms:W3CDTF">2019-09-18T14:15:14Z</dcterms:created>
  <dcterms:modified xsi:type="dcterms:W3CDTF">2020-09-09T00:31:49Z</dcterms:modified>
</cp:coreProperties>
</file>